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72" r:id="rId2"/>
    <p:sldId id="332" r:id="rId3"/>
    <p:sldId id="334" r:id="rId4"/>
    <p:sldId id="347" r:id="rId5"/>
    <p:sldId id="349" r:id="rId6"/>
    <p:sldId id="333" r:id="rId7"/>
    <p:sldId id="339" r:id="rId8"/>
    <p:sldId id="338" r:id="rId9"/>
    <p:sldId id="319" r:id="rId10"/>
    <p:sldId id="346" r:id="rId11"/>
    <p:sldId id="340" r:id="rId12"/>
    <p:sldId id="345" r:id="rId13"/>
    <p:sldId id="341" r:id="rId14"/>
    <p:sldId id="342" r:id="rId15"/>
    <p:sldId id="343" r:id="rId16"/>
    <p:sldId id="337" r:id="rId17"/>
    <p:sldId id="350" r:id="rId18"/>
    <p:sldId id="34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78628" autoAdjust="0"/>
  </p:normalViewPr>
  <p:slideViewPr>
    <p:cSldViewPr snapToGrid="0" snapToObjects="1">
      <p:cViewPr varScale="1">
        <p:scale>
          <a:sx n="100" d="100"/>
          <a:sy n="100" d="100"/>
        </p:scale>
        <p:origin x="2520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9B9FF-71BF-6149-A0CB-459184DAAD9F}" type="datetimeFigureOut">
              <a:rPr lang="en-US" smtClean="0"/>
              <a:t>3/13/19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916DAE-669F-3546-9A68-DB1260F5EB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41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Usps</a:t>
            </a:r>
            <a:endParaRPr lang="en-US" dirty="0"/>
          </a:p>
          <a:p>
            <a:r>
              <a:rPr lang="en-US" dirty="0"/>
              <a:t>Amazon/</a:t>
            </a:r>
            <a:r>
              <a:rPr lang="en-US" dirty="0" err="1"/>
              <a:t>netflix</a:t>
            </a:r>
            <a:r>
              <a:rPr lang="en-US" dirty="0"/>
              <a:t> - recommender</a:t>
            </a:r>
          </a:p>
          <a:p>
            <a:r>
              <a:rPr lang="en-US" dirty="0"/>
              <a:t>Advertising</a:t>
            </a:r>
          </a:p>
          <a:p>
            <a:r>
              <a:rPr lang="en-US" dirty="0"/>
              <a:t>Health</a:t>
            </a:r>
          </a:p>
          <a:p>
            <a:r>
              <a:rPr lang="en-US" dirty="0"/>
              <a:t>Autonomous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916DAE-669F-3546-9A68-DB1260F5EB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60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Needs to be combined with other methods</a:t>
            </a:r>
          </a:p>
          <a:p>
            <a:pPr marL="228600" indent="-228600">
              <a:buAutoNum type="arabicPeriod"/>
            </a:pPr>
            <a:r>
              <a:rPr lang="en-US" dirty="0"/>
              <a:t>Features</a:t>
            </a:r>
            <a:r>
              <a:rPr lang="en-US" baseline="0" dirty="0"/>
              <a:t> are important. The expert still needs to do work in defining the problem, generating features, selecting models, evaluation criteria</a:t>
            </a:r>
          </a:p>
          <a:p>
            <a:pPr marL="228600" indent="-228600">
              <a:buAutoNum type="arabicPeriod"/>
            </a:pPr>
            <a:r>
              <a:rPr lang="en-US" baseline="0" dirty="0"/>
              <a:t>Without good data, models are bad. Bias, size,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916DAE-669F-3546-9A68-DB1260F5EB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291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Needs to be combined with other methods</a:t>
            </a:r>
          </a:p>
          <a:p>
            <a:pPr marL="228600" indent="-228600">
              <a:buAutoNum type="arabicPeriod"/>
            </a:pPr>
            <a:r>
              <a:rPr lang="en-US" dirty="0"/>
              <a:t>Features</a:t>
            </a:r>
            <a:r>
              <a:rPr lang="en-US" baseline="0" dirty="0"/>
              <a:t> are important. The expert still needs to do work in defining the problem, generating features, selecting models, evaluation criteria</a:t>
            </a:r>
          </a:p>
          <a:p>
            <a:pPr marL="228600" indent="-228600">
              <a:buAutoNum type="arabicPeriod"/>
            </a:pPr>
            <a:r>
              <a:rPr lang="en-US" baseline="0" dirty="0"/>
              <a:t>Without good data, models are bad. Bias, size,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916DAE-669F-3546-9A68-DB1260F5EB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291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5128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41489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  <p:pic>
        <p:nvPicPr>
          <p:cNvPr id="8" name="Picture 7" descr="UChicago_RGB_MAROON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8432" y="5316288"/>
            <a:ext cx="2667201" cy="94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11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87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5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280" y="1353805"/>
            <a:ext cx="8749772" cy="49546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9144000" cy="1206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412"/>
            <a:ext cx="9144000" cy="1143000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315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035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58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3/13/19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134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6657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3/13/19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0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36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34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312F8-2DE2-6B40-83C5-731724CAE2B0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46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user/dataschool/playlists?shelf_id=4&amp;sort=dd&amp;view=50" TargetMode="External"/><Relationship Id="rId2" Type="http://schemas.openxmlformats.org/officeDocument/2006/relationships/hyperlink" Target="http://www-bcf.usc.edu/~gareth/ISL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74938"/>
            <a:ext cx="7772400" cy="1470025"/>
          </a:xfrm>
        </p:spPr>
        <p:txBody>
          <a:bodyPr>
            <a:noAutofit/>
          </a:bodyPr>
          <a:lstStyle/>
          <a:p>
            <a:r>
              <a:rPr lang="en-US" sz="5400" dirty="0"/>
              <a:t>Machine Learning for Public Policy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072079"/>
            <a:ext cx="6400800" cy="786542"/>
          </a:xfrm>
        </p:spPr>
        <p:txBody>
          <a:bodyPr>
            <a:normAutofit/>
          </a:bodyPr>
          <a:lstStyle/>
          <a:p>
            <a:r>
              <a:rPr lang="en-US" sz="4000" dirty="0" err="1"/>
              <a:t>Rayid</a:t>
            </a:r>
            <a:r>
              <a:rPr lang="en-US" sz="4000" dirty="0"/>
              <a:t> </a:t>
            </a:r>
            <a:r>
              <a:rPr lang="en-US" sz="4000" dirty="0" err="1"/>
              <a:t>Ghani</a:t>
            </a:r>
            <a:endParaRPr lang="en-US" sz="4000" dirty="0"/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8590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6C27EDC-4AF1-1943-8E67-3EF6BD6F3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 Science</a:t>
            </a:r>
          </a:p>
          <a:p>
            <a:r>
              <a:rPr lang="en-US" dirty="0"/>
              <a:t>Statistics</a:t>
            </a:r>
          </a:p>
          <a:p>
            <a:r>
              <a:rPr lang="en-US" dirty="0"/>
              <a:t>Social Sciences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2787F6-9359-994F-8A7E-B6CC8AA6F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does ML fit in with other data analysis methods?</a:t>
            </a:r>
          </a:p>
        </p:txBody>
      </p:sp>
    </p:spTree>
    <p:extLst>
      <p:ext uri="{BB962C8B-B14F-4D97-AF65-F5344CB8AC3E}">
        <p14:creationId xmlns:p14="http://schemas.microsoft.com/office/powerpoint/2010/main" val="1346177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 computer program is said to learn from </a:t>
            </a:r>
            <a:r>
              <a:rPr lang="en-US" dirty="0">
                <a:solidFill>
                  <a:srgbClr val="FF0000"/>
                </a:solidFill>
              </a:rPr>
              <a:t>experience E </a:t>
            </a:r>
            <a:r>
              <a:rPr lang="en-US" dirty="0"/>
              <a:t>with respect to some </a:t>
            </a:r>
            <a:r>
              <a:rPr lang="en-US" dirty="0">
                <a:solidFill>
                  <a:srgbClr val="FF0000"/>
                </a:solidFill>
              </a:rPr>
              <a:t>task T</a:t>
            </a:r>
            <a:r>
              <a:rPr lang="en-US" dirty="0"/>
              <a:t> and some </a:t>
            </a:r>
            <a:r>
              <a:rPr lang="en-US" dirty="0">
                <a:solidFill>
                  <a:srgbClr val="FF0000"/>
                </a:solidFill>
              </a:rPr>
              <a:t>performance measure P</a:t>
            </a:r>
            <a:r>
              <a:rPr lang="en-US" dirty="0"/>
              <a:t>, if its performance on T, as measured by P, </a:t>
            </a:r>
            <a:r>
              <a:rPr lang="en-US" dirty="0">
                <a:solidFill>
                  <a:srgbClr val="FF0000"/>
                </a:solidFill>
              </a:rPr>
              <a:t>improves</a:t>
            </a:r>
            <a:r>
              <a:rPr lang="en-US" dirty="0"/>
              <a:t> with experience E.”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84055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7492" b="7492"/>
          <a:stretch>
            <a:fillRect/>
          </a:stretch>
        </p:blipFill>
        <p:spPr>
          <a:xfrm>
            <a:off x="0" y="0"/>
            <a:ext cx="4517302" cy="255796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302" y="0"/>
            <a:ext cx="4637676" cy="25579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8632" b="5051"/>
          <a:stretch/>
        </p:blipFill>
        <p:spPr>
          <a:xfrm>
            <a:off x="0" y="2346278"/>
            <a:ext cx="4517302" cy="2469762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499662" y="2328636"/>
            <a:ext cx="4644338" cy="2505046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4517302" y="4833681"/>
            <a:ext cx="4626698" cy="202688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4806374"/>
            <a:ext cx="4500716" cy="2054192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488684" y="4782310"/>
            <a:ext cx="4632402" cy="2048736"/>
            <a:chOff x="4497792" y="4601837"/>
            <a:chExt cx="4623294" cy="225327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9"/>
            <a:srcRect t="49892" b="2214"/>
            <a:stretch/>
          </p:blipFill>
          <p:spPr>
            <a:xfrm>
              <a:off x="4497792" y="4970828"/>
              <a:ext cx="4616703" cy="188428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9"/>
            <a:srcRect t="8242" b="81361"/>
            <a:stretch/>
          </p:blipFill>
          <p:spPr>
            <a:xfrm>
              <a:off x="4504383" y="4601837"/>
              <a:ext cx="4616703" cy="409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7726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Adaptive and Scalable systems that are Cost-Effective to build and maintain</a:t>
            </a:r>
          </a:p>
          <a:p>
            <a:endParaRPr lang="en-US" dirty="0"/>
          </a:p>
          <a:p>
            <a:r>
              <a:rPr lang="en-US" dirty="0"/>
              <a:t>Rules-based systems are rigid and expensive</a:t>
            </a:r>
          </a:p>
          <a:p>
            <a:endParaRPr lang="en-US" dirty="0"/>
          </a:p>
          <a:p>
            <a:r>
              <a:rPr lang="en-US" dirty="0"/>
              <a:t>Lots of data is available to “train” the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83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only way to solve problems</a:t>
            </a:r>
          </a:p>
          <a:p>
            <a:endParaRPr lang="en-US" dirty="0"/>
          </a:p>
          <a:p>
            <a:r>
              <a:rPr lang="en-US" dirty="0"/>
              <a:t>Magic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Data-Agnostic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Benefits</a:t>
            </a:r>
          </a:p>
        </p:txBody>
      </p:sp>
    </p:spTree>
    <p:extLst>
      <p:ext uri="{BB962C8B-B14F-4D97-AF65-F5344CB8AC3E}">
        <p14:creationId xmlns:p14="http://schemas.microsoft.com/office/powerpoint/2010/main" val="1885717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/>
              <a:t>The only way to solve problems</a:t>
            </a:r>
          </a:p>
          <a:p>
            <a:endParaRPr lang="en-US" dirty="0"/>
          </a:p>
          <a:p>
            <a:r>
              <a:rPr lang="en-US" strike="sngStrike" dirty="0"/>
              <a:t>Magic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trike="sngStrike" dirty="0"/>
              <a:t>Data-Agnostic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Benefits</a:t>
            </a:r>
          </a:p>
        </p:txBody>
      </p:sp>
    </p:spTree>
    <p:extLst>
      <p:ext uri="{BB962C8B-B14F-4D97-AF65-F5344CB8AC3E}">
        <p14:creationId xmlns:p14="http://schemas.microsoft.com/office/powerpoint/2010/main" val="3432588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Description (Understand the past)</a:t>
            </a:r>
          </a:p>
          <a:p>
            <a:r>
              <a:rPr lang="en-US" dirty="0"/>
              <a:t>Detection (Anomalies, Events, Patterns)</a:t>
            </a:r>
          </a:p>
          <a:p>
            <a:r>
              <a:rPr lang="en-US" dirty="0"/>
              <a:t>Prediction (Predict the Future)</a:t>
            </a:r>
          </a:p>
          <a:p>
            <a:r>
              <a:rPr lang="en-US" dirty="0"/>
              <a:t>Behavior Change (Causal Inference)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 of ML tasks for Policy Problems</a:t>
            </a:r>
          </a:p>
        </p:txBody>
      </p:sp>
    </p:spTree>
    <p:extLst>
      <p:ext uri="{BB962C8B-B14F-4D97-AF65-F5344CB8AC3E}">
        <p14:creationId xmlns:p14="http://schemas.microsoft.com/office/powerpoint/2010/main" val="3209229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755347-9782-4A44-8263-67EA2FC7C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Lectures</a:t>
            </a:r>
          </a:p>
          <a:p>
            <a:r>
              <a:rPr lang="en-US" dirty="0"/>
              <a:t>Readings</a:t>
            </a:r>
          </a:p>
          <a:p>
            <a:r>
              <a:rPr lang="en-US" dirty="0"/>
              <a:t>Labs - </a:t>
            </a:r>
          </a:p>
          <a:p>
            <a:r>
              <a:rPr lang="en-US" dirty="0"/>
              <a:t>Programming Assignments – build ML pipeline</a:t>
            </a:r>
          </a:p>
          <a:p>
            <a:r>
              <a:rPr lang="en-US" dirty="0"/>
              <a:t>Project – solve end to end problem using your pipeline</a:t>
            </a:r>
          </a:p>
          <a:p>
            <a:r>
              <a:rPr lang="en-US" dirty="0"/>
              <a:t>Mid-term – test understanding of concepts learned in class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D6541B-2242-0743-87E0-2BFC4A64D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aspects of the class</a:t>
            </a:r>
          </a:p>
        </p:txBody>
      </p:sp>
    </p:spTree>
    <p:extLst>
      <p:ext uri="{BB962C8B-B14F-4D97-AF65-F5344CB8AC3E}">
        <p14:creationId xmlns:p14="http://schemas.microsoft.com/office/powerpoint/2010/main" val="3928406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Assignment</a:t>
            </a:r>
          </a:p>
        </p:txBody>
      </p:sp>
    </p:spTree>
    <p:extLst>
      <p:ext uri="{BB962C8B-B14F-4D97-AF65-F5344CB8AC3E}">
        <p14:creationId xmlns:p14="http://schemas.microsoft.com/office/powerpoint/2010/main" val="1444113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Machine Learning Process</a:t>
            </a:r>
          </a:p>
          <a:p>
            <a:r>
              <a:rPr lang="en-US" dirty="0"/>
              <a:t>Know how ML methods work</a:t>
            </a:r>
          </a:p>
          <a:p>
            <a:r>
              <a:rPr lang="en-US" dirty="0"/>
              <a:t>Learn how to use them</a:t>
            </a:r>
          </a:p>
          <a:p>
            <a:r>
              <a:rPr lang="en-US" dirty="0"/>
              <a:t>Build Reusable ML Pipelines</a:t>
            </a:r>
          </a:p>
          <a:p>
            <a:r>
              <a:rPr lang="en-US" dirty="0"/>
              <a:t>Solve Policy problems using Machine Learning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the course</a:t>
            </a:r>
          </a:p>
        </p:txBody>
      </p:sp>
    </p:spTree>
    <p:extLst>
      <p:ext uri="{BB962C8B-B14F-4D97-AF65-F5344CB8AC3E}">
        <p14:creationId xmlns:p14="http://schemas.microsoft.com/office/powerpoint/2010/main" val="555539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Computational Skills</a:t>
            </a:r>
          </a:p>
          <a:p>
            <a:pPr lvl="1"/>
            <a:r>
              <a:rPr lang="en-US" dirty="0"/>
              <a:t>Proficiency in Linux (</a:t>
            </a:r>
            <a:r>
              <a:rPr lang="en-US" dirty="0" err="1"/>
              <a:t>cmd</a:t>
            </a:r>
            <a:r>
              <a:rPr lang="en-US" dirty="0"/>
              <a:t> line), Python programming, Python for data analysis (at least pandas and matplotlib)</a:t>
            </a:r>
          </a:p>
          <a:p>
            <a:r>
              <a:rPr lang="en-US" dirty="0"/>
              <a:t>Data Skills</a:t>
            </a:r>
          </a:p>
          <a:p>
            <a:pPr lvl="1"/>
            <a:r>
              <a:rPr lang="en-US" dirty="0"/>
              <a:t>Dealing with data in text files and databases (SQL)</a:t>
            </a:r>
          </a:p>
          <a:p>
            <a:r>
              <a:rPr lang="en-US" dirty="0"/>
              <a:t>Math &amp; Statistics Skills</a:t>
            </a:r>
          </a:p>
          <a:p>
            <a:pPr lvl="1"/>
            <a:r>
              <a:rPr lang="en-US" dirty="0"/>
              <a:t>Probability &amp; Stats</a:t>
            </a:r>
          </a:p>
          <a:p>
            <a:pPr lvl="1"/>
            <a:r>
              <a:rPr lang="en-US" dirty="0"/>
              <a:t>Discrete Math</a:t>
            </a:r>
          </a:p>
          <a:p>
            <a:pPr lvl="1"/>
            <a:r>
              <a:rPr lang="en-US" dirty="0"/>
              <a:t>Linear Algebra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Pre-requisites</a:t>
            </a:r>
          </a:p>
        </p:txBody>
      </p:sp>
    </p:spTree>
    <p:extLst>
      <p:ext uri="{BB962C8B-B14F-4D97-AF65-F5344CB8AC3E}">
        <p14:creationId xmlns:p14="http://schemas.microsoft.com/office/powerpoint/2010/main" val="1678629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9229ED-F346-B640-BA84-EFE744981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Traditional ML Course</a:t>
            </a:r>
          </a:p>
          <a:p>
            <a:pPr lvl="1"/>
            <a:r>
              <a:rPr lang="en-US" dirty="0"/>
              <a:t>90% Methods</a:t>
            </a:r>
          </a:p>
          <a:p>
            <a:pPr lvl="1"/>
            <a:r>
              <a:rPr lang="en-US" dirty="0"/>
              <a:t>10% Evaluation methodology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Course</a:t>
            </a:r>
          </a:p>
          <a:p>
            <a:pPr lvl="1"/>
            <a:r>
              <a:rPr lang="en-US" dirty="0"/>
              <a:t>50% Methods</a:t>
            </a:r>
          </a:p>
          <a:p>
            <a:pPr lvl="1"/>
            <a:r>
              <a:rPr lang="en-US" dirty="0"/>
              <a:t>10% Problem Formulation</a:t>
            </a:r>
          </a:p>
          <a:p>
            <a:pPr lvl="1"/>
            <a:r>
              <a:rPr lang="en-US" dirty="0"/>
              <a:t>10% Evaluation Methodology</a:t>
            </a:r>
          </a:p>
          <a:p>
            <a:pPr lvl="1"/>
            <a:r>
              <a:rPr lang="en-US" dirty="0"/>
              <a:t>10% Privacy, Trust, Ethics</a:t>
            </a:r>
          </a:p>
          <a:p>
            <a:pPr lvl="1"/>
            <a:r>
              <a:rPr lang="en-US" dirty="0"/>
              <a:t>10% Building a ML System</a:t>
            </a:r>
          </a:p>
          <a:p>
            <a:pPr lvl="1"/>
            <a:r>
              <a:rPr lang="en-US" dirty="0"/>
              <a:t>10% Feature Development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3482D6-AF0A-8440-B50B-04F53D2E2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this course different?</a:t>
            </a:r>
          </a:p>
        </p:txBody>
      </p:sp>
    </p:spTree>
    <p:extLst>
      <p:ext uri="{BB962C8B-B14F-4D97-AF65-F5344CB8AC3E}">
        <p14:creationId xmlns:p14="http://schemas.microsoft.com/office/powerpoint/2010/main" val="1466362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21804E-BD1F-CC4B-BE92-64278E79E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Assumptions behind the methods</a:t>
            </a:r>
          </a:p>
          <a:p>
            <a:r>
              <a:rPr lang="en-US" strike="sngStrike" dirty="0"/>
              <a:t>Theory</a:t>
            </a:r>
          </a:p>
          <a:p>
            <a:r>
              <a:rPr lang="en-US" dirty="0"/>
              <a:t>Algorithm</a:t>
            </a:r>
          </a:p>
          <a:p>
            <a:r>
              <a:rPr lang="en-US" strike="sngStrike" dirty="0"/>
              <a:t>Implement (code them from scratch)</a:t>
            </a:r>
          </a:p>
          <a:p>
            <a:r>
              <a:rPr lang="en-US" dirty="0"/>
              <a:t>Parameters</a:t>
            </a:r>
          </a:p>
          <a:p>
            <a:r>
              <a:rPr lang="en-US" dirty="0"/>
              <a:t>Use them</a:t>
            </a:r>
          </a:p>
          <a:p>
            <a:r>
              <a:rPr lang="en-US" strike="sngStrike" dirty="0"/>
              <a:t>Extend/Modify them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182E5B-778C-374F-B187-312C2DD2A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Implications</a:t>
            </a:r>
          </a:p>
        </p:txBody>
      </p:sp>
    </p:spTree>
    <p:extLst>
      <p:ext uri="{BB962C8B-B14F-4D97-AF65-F5344CB8AC3E}">
        <p14:creationId xmlns:p14="http://schemas.microsoft.com/office/powerpoint/2010/main" val="3002762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TAs</a:t>
            </a:r>
          </a:p>
          <a:p>
            <a:r>
              <a:rPr lang="en-US" dirty="0"/>
              <a:t>Labs</a:t>
            </a:r>
          </a:p>
          <a:p>
            <a:r>
              <a:rPr lang="en-US" dirty="0"/>
              <a:t>Office hours</a:t>
            </a:r>
          </a:p>
          <a:p>
            <a:r>
              <a:rPr lang="en-US" dirty="0"/>
              <a:t>Assignments</a:t>
            </a:r>
          </a:p>
          <a:p>
            <a:pPr lvl="1"/>
            <a:r>
              <a:rPr lang="en-US" dirty="0"/>
              <a:t>Weekly Reviews (due before class every Tuesday)</a:t>
            </a:r>
          </a:p>
          <a:p>
            <a:pPr lvl="1"/>
            <a:r>
              <a:rPr lang="en-US" dirty="0"/>
              <a:t>Programming Assignments</a:t>
            </a:r>
          </a:p>
          <a:p>
            <a:pPr lvl="1"/>
            <a:r>
              <a:rPr lang="en-US" dirty="0"/>
              <a:t>Mid-Term (extended take-home assignment)</a:t>
            </a:r>
          </a:p>
          <a:p>
            <a:r>
              <a:rPr lang="en-US" dirty="0"/>
              <a:t>Project (proposal, presentation, progress report, final report, presentation)</a:t>
            </a:r>
          </a:p>
          <a:p>
            <a:r>
              <a:rPr lang="en-US" dirty="0"/>
              <a:t>Attendance (is not optional)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2163039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Science for Business by Provost and Fawcett</a:t>
            </a:r>
          </a:p>
          <a:p>
            <a:pPr lvl="1"/>
            <a:r>
              <a:rPr lang="en-US" dirty="0"/>
              <a:t>Good practical introduction to ML</a:t>
            </a:r>
          </a:p>
          <a:p>
            <a:endParaRPr lang="en-US" dirty="0"/>
          </a:p>
          <a:p>
            <a:r>
              <a:rPr lang="en-US" dirty="0"/>
              <a:t>Machine Learning by Peter </a:t>
            </a:r>
            <a:r>
              <a:rPr lang="en-US" dirty="0" err="1"/>
              <a:t>Flach</a:t>
            </a:r>
            <a:endParaRPr lang="en-US" dirty="0"/>
          </a:p>
          <a:p>
            <a:pPr lvl="1"/>
            <a:r>
              <a:rPr lang="en-US" dirty="0"/>
              <a:t>Good introduction to algorithms/models/methods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Books</a:t>
            </a:r>
          </a:p>
        </p:txBody>
      </p:sp>
    </p:spTree>
    <p:extLst>
      <p:ext uri="{BB962C8B-B14F-4D97-AF65-F5344CB8AC3E}">
        <p14:creationId xmlns:p14="http://schemas.microsoft.com/office/powerpoint/2010/main" val="1584291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Statistical Learning </a:t>
            </a:r>
            <a:r>
              <a:rPr lang="en-US" dirty="0">
                <a:hlinkClick r:id="rId2"/>
              </a:rPr>
              <a:t>http://www-bcf.usc.edu/~gareth/ISL/</a:t>
            </a:r>
            <a:endParaRPr lang="en-US" dirty="0"/>
          </a:p>
          <a:p>
            <a:r>
              <a:rPr lang="en-US" dirty="0"/>
              <a:t>Videos: </a:t>
            </a:r>
            <a:r>
              <a:rPr lang="en-US" dirty="0">
                <a:hlinkClick r:id="rId3"/>
              </a:rPr>
              <a:t>https://www.youtube.com/user/dataschool/playlists?shelf_id=4&amp;sort=dd&amp;view=50</a:t>
            </a:r>
            <a:endParaRPr lang="en-US" dirty="0"/>
          </a:p>
          <a:p>
            <a:endParaRPr lang="en-US" dirty="0"/>
          </a:p>
          <a:p>
            <a:r>
              <a:rPr lang="en-US" dirty="0"/>
              <a:t>Mining Massive Datasets  </a:t>
            </a:r>
            <a:br>
              <a:rPr lang="en-US" dirty="0"/>
            </a:br>
            <a:r>
              <a:rPr lang="en-US" dirty="0"/>
              <a:t>http://</a:t>
            </a:r>
            <a:r>
              <a:rPr lang="en-US" dirty="0" err="1"/>
              <a:t>www.mmds.org</a:t>
            </a:r>
            <a:r>
              <a:rPr lang="en-US" dirty="0"/>
              <a:t>/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Resources	</a:t>
            </a:r>
          </a:p>
        </p:txBody>
      </p:sp>
    </p:spTree>
    <p:extLst>
      <p:ext uri="{BB962C8B-B14F-4D97-AF65-F5344CB8AC3E}">
        <p14:creationId xmlns:p14="http://schemas.microsoft.com/office/powerpoint/2010/main" val="2993377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146464"/>
      </p:ext>
    </p:extLst>
  </p:cSld>
  <p:clrMapOvr>
    <a:masterClrMapping/>
  </p:clrMapOvr>
</p:sld>
</file>

<file path=ppt/theme/theme1.xml><?xml version="1.0" encoding="utf-8"?>
<a:theme xmlns:a="http://schemas.openxmlformats.org/drawingml/2006/main" name="ghani uofc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ghani uofc template.potx</Template>
  <TotalTime>25813</TotalTime>
  <Words>557</Words>
  <Application>Microsoft Macintosh PowerPoint</Application>
  <PresentationFormat>On-screen Show (4:3)</PresentationFormat>
  <Paragraphs>112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ghani uofc template</vt:lpstr>
      <vt:lpstr>Machine Learning for Public Policy</vt:lpstr>
      <vt:lpstr>Goals of the course</vt:lpstr>
      <vt:lpstr>Pre-requisites</vt:lpstr>
      <vt:lpstr>How is this course different?</vt:lpstr>
      <vt:lpstr>Implications</vt:lpstr>
      <vt:lpstr>Logistics</vt:lpstr>
      <vt:lpstr>Recommended Books</vt:lpstr>
      <vt:lpstr>Online Resources </vt:lpstr>
      <vt:lpstr>Lectures</vt:lpstr>
      <vt:lpstr>How does ML fit in with other data analysis methods?</vt:lpstr>
      <vt:lpstr>Machine Learning</vt:lpstr>
      <vt:lpstr>PowerPoint Presentation</vt:lpstr>
      <vt:lpstr>Why Machine Learning?</vt:lpstr>
      <vt:lpstr>Machine Learning Benefits</vt:lpstr>
      <vt:lpstr>Machine Learning Benefits</vt:lpstr>
      <vt:lpstr>Types of ML tasks for Policy Problems</vt:lpstr>
      <vt:lpstr>Different aspects of the class</vt:lpstr>
      <vt:lpstr>Programming Assignment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(Real-Time) Data and Analytics</dc:title>
  <dc:creator>rg</dc:creator>
  <cp:lastModifiedBy>rayid ghani</cp:lastModifiedBy>
  <cp:revision>134</cp:revision>
  <dcterms:created xsi:type="dcterms:W3CDTF">2013-08-06T06:32:01Z</dcterms:created>
  <dcterms:modified xsi:type="dcterms:W3CDTF">2019-03-14T03:35:36Z</dcterms:modified>
</cp:coreProperties>
</file>